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33B65-AFD2-7CA0-3645-4574BA467E56}" v="1" dt="2025-03-07T10:58:36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S, Tracy (NHS NORFOLK AND WAVENEY ICB - 26A)" userId="S::t.edwards13@nhs.net::d48a564f-2684-4cb0-9a15-16d7260aa0d7" providerId="AD" clId="Web-{76533B65-AFD2-7CA0-3645-4574BA467E56}"/>
    <pc:docChg chg="modSld">
      <pc:chgData name="EDWARDS, Tracy (NHS NORFOLK AND WAVENEY ICB - 26A)" userId="S::t.edwards13@nhs.net::d48a564f-2684-4cb0-9a15-16d7260aa0d7" providerId="AD" clId="Web-{76533B65-AFD2-7CA0-3645-4574BA467E56}" dt="2025-03-07T10:58:36.238" v="0"/>
      <pc:docMkLst>
        <pc:docMk/>
      </pc:docMkLst>
      <pc:sldChg chg="delSp">
        <pc:chgData name="EDWARDS, Tracy (NHS NORFOLK AND WAVENEY ICB - 26A)" userId="S::t.edwards13@nhs.net::d48a564f-2684-4cb0-9a15-16d7260aa0d7" providerId="AD" clId="Web-{76533B65-AFD2-7CA0-3645-4574BA467E56}" dt="2025-03-07T10:58:36.238" v="0"/>
        <pc:sldMkLst>
          <pc:docMk/>
          <pc:sldMk cId="1773897176" sldId="256"/>
        </pc:sldMkLst>
        <pc:spChg chg="del">
          <ac:chgData name="EDWARDS, Tracy (NHS NORFOLK AND WAVENEY ICB - 26A)" userId="S::t.edwards13@nhs.net::d48a564f-2684-4cb0-9a15-16d7260aa0d7" providerId="AD" clId="Web-{76533B65-AFD2-7CA0-3645-4574BA467E56}" dt="2025-03-07T10:58:36.238" v="0"/>
          <ac:spMkLst>
            <pc:docMk/>
            <pc:sldMk cId="1773897176" sldId="256"/>
            <ac:spMk id="3" creationId="{6B017954-5A8E-46BC-7A8D-1B5AF7E9D5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0551C-3898-402A-8BC0-20370F5B9100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38FCC-E12E-45BF-9B38-CC5F0E55F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1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8FCC-E12E-45BF-9B38-CC5F0E55FA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8FCC-E12E-45BF-9B38-CC5F0E55FA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0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06FE-E686-1212-AC6D-30C2AB5B9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EEE5F-AD41-DEC3-BE48-27F4580ED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FEFD4-704D-8DD1-6794-6C3F4642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E4B41-9A83-D7DA-771B-B6C5B067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C0423-92CF-ECC4-B9AE-EE5BE61E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1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B817-6C51-B19D-681A-A14092FC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666F7-E569-300F-8FE8-E66D7CB63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B2D22-7D4F-FB1E-978C-3E6A7B35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0917-77EA-FDA2-3A9E-6067B0F0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526F-7E8D-5ECA-F580-E960BA15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55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C6D6D-6AB6-03D6-E40D-94A3A6DC5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0078E-5413-4F0D-57A6-0FDCAFD2B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99ECC-A27A-3D6E-3D46-BE36D6CE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AC9D-B4E1-348C-44D1-4F4B2646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43916-6FA1-F27C-53EA-4BEEAB68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9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8BA8-7DD4-9A1D-83CD-AD7FA255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7D7F4-D09E-FBBD-29F8-B91F0D931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A62AA-888C-F1CA-C913-1C22B234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5B54E-4F16-CAF7-A05E-66089E3B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AAC3F-D635-A357-176F-5EE302AA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2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C791-C46A-4775-A88C-84B76035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E94CE-29E0-7A1C-6147-1C3C688D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ABAA-D9A1-E838-42FE-4799229E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DD568-8252-5805-D8E4-61CB1D3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6F447-BF6E-26D3-6C8E-BABB67AD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36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A947-1C40-1F3F-AE74-9FF993E9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812A-F756-FFAB-0E0C-03C9189D4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A7B36-DFB2-BB01-6C96-BBD77D78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6E622-A74F-3C20-F712-6098132E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24663-98C4-5A5E-4A07-E065AF92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4019A-8BDA-D3F1-49C6-32B61336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A9AF-394E-D445-56EB-5ED5F981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3179A-6B98-7C56-587B-E3D38EE6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B435E-9382-6722-777F-72E542FF2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834C4-1251-5430-BEA7-33A4478F1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517F1-1025-4FA8-4A4A-DC472BCD2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CA6E4-4060-14F3-63B1-15ED5180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B7BF2E-18CF-23DF-7BB4-F43355F8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5A3B7-66B3-24C7-7751-D4E2496B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1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AC7E-82F6-37C0-B4A4-45649AAD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39E62-5CAD-56C4-4814-EFFB1A45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6ABFA-3192-CF43-96CD-C9FFBFB8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3712D-0270-5F20-888E-18092528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0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23BCE-C119-67D1-BF93-F34D37CE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888A1-1803-3F65-9F53-D638CE25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E97C9-C8A7-0C23-C303-24493E17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8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35AE-62DE-FC7C-58CC-3D1A9543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979B-E5F2-30BC-6C57-020407AC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14AEA-F5CC-324A-DD3B-47A6DD03D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53D43-5700-35EB-EE26-9B5BE621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D9F2D-35AB-212B-ABA0-827AD8B1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CAB65-D729-5805-F0D1-912B9257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3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55D4-0945-3E76-808F-E06876CB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A2E97-852C-1151-463B-C99167C73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15EEF-F848-D835-FB4A-6FD6F7AAD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63639-0085-E3E0-4931-D26ACC3F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BDD79-92BE-90C5-465B-A1DBE6BC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CB6EC-D8E4-A5CF-E6F6-5F47D69F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5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9E6AD-5756-48E5-033C-D1A430C9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D3B7D-CDF7-BB2C-4354-F632DB637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EB0DE-9B9E-998C-AF94-08CC52DAA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AD4C9-1B7B-40B0-9806-122AF2A7F41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34785-EAB6-5AE7-FF6B-88A69226C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A460-44FB-98E1-2C2D-636F6D341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31DBDB-326C-492B-BE55-6F604FF0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4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hair@NAVSM.co.uk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Enquiries@navsm.co.uk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www.navsm.co.uk/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navsm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DF7A9-1636-C927-D427-800660B15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Volunteer Management Essentials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971148B-F40E-056D-72E9-938B92811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42" y="758816"/>
            <a:ext cx="11525864" cy="195939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WELCOME1">
            <a:hlinkClick r:id="" action="ppaction://media"/>
            <a:extLst>
              <a:ext uri="{FF2B5EF4-FFF2-40B4-BE49-F238E27FC236}">
                <a16:creationId xmlns:a16="http://schemas.microsoft.com/office/drawing/2014/main" id="{DA2DBBE6-454A-A864-CB42-6B90C7E3C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4"/>
    </mc:Choice>
    <mc:Fallback xmlns="">
      <p:transition spd="slow" advTm="10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5366E-4ACD-8F20-4386-AF379AC61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772" y="587623"/>
            <a:ext cx="4590686" cy="780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1C911-7847-9EBE-4730-8607A72A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E45A5-5857-B098-53EA-0B2A8113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National Association of Voluntary Services Managers</a:t>
            </a:r>
          </a:p>
          <a:p>
            <a:r>
              <a:rPr lang="en-GB" dirty="0"/>
              <a:t>NAVSM are a membership organisation that offers resources, information and networking opportunities </a:t>
            </a:r>
          </a:p>
          <a:p>
            <a:r>
              <a:rPr lang="en-GB" dirty="0"/>
              <a:t>We support all healthcare voluntary services staff in England</a:t>
            </a:r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2300" dirty="0"/>
              <a:t>Barry Pridmore – NAVSM Chair</a:t>
            </a:r>
          </a:p>
          <a:p>
            <a:pPr marL="0" indent="0">
              <a:buNone/>
            </a:pPr>
            <a:r>
              <a:rPr lang="en-GB" sz="2300" dirty="0"/>
              <a:t>Our website: </a:t>
            </a:r>
            <a:r>
              <a:rPr lang="en-GB" sz="2300" dirty="0">
                <a:hlinkClick r:id="rId6"/>
              </a:rPr>
              <a:t>www.navsm.co.uk</a:t>
            </a:r>
            <a:r>
              <a:rPr lang="en-GB" sz="2300" dirty="0"/>
              <a:t> </a:t>
            </a:r>
          </a:p>
          <a:p>
            <a:pPr marL="0" indent="0">
              <a:buNone/>
            </a:pPr>
            <a:r>
              <a:rPr lang="en-GB" sz="2300" dirty="0"/>
              <a:t>Contacts: </a:t>
            </a:r>
            <a:r>
              <a:rPr lang="en-GB" sz="2300" dirty="0">
                <a:hlinkClick r:id="rId7"/>
              </a:rPr>
              <a:t>Enquiries@navsm.co.uk</a:t>
            </a:r>
            <a:r>
              <a:rPr lang="en-GB" sz="2300" dirty="0"/>
              <a:t> / </a:t>
            </a:r>
            <a:r>
              <a:rPr lang="en-GB" sz="2300" dirty="0">
                <a:hlinkClick r:id="rId8"/>
              </a:rPr>
              <a:t>Chair@NAVSM.co.uk</a:t>
            </a:r>
            <a:r>
              <a:rPr lang="en-GB" sz="2300" dirty="0"/>
              <a:t> </a:t>
            </a:r>
          </a:p>
        </p:txBody>
      </p:sp>
      <p:pic>
        <p:nvPicPr>
          <p:cNvPr id="18" name="N1">
            <a:hlinkClick r:id="" action="ppaction://media"/>
            <a:extLst>
              <a:ext uri="{FF2B5EF4-FFF2-40B4-BE49-F238E27FC236}">
                <a16:creationId xmlns:a16="http://schemas.microsoft.com/office/drawing/2014/main" id="{15AD3D39-4A05-6B64-5211-172F1D52E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D64BE-FB9C-B72E-1192-1D0FAB04D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284" y="3281802"/>
            <a:ext cx="1678273" cy="16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23"/>
    </mc:Choice>
    <mc:Fallback xmlns="">
      <p:transition spd="slow" advTm="37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E8C2-196E-50C8-A7FC-F07E0D56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A333-9D4D-68B5-EE46-2CDA5C9D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Volunteers with the right environment, management and support offer great benefits: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Volunteers enrich your working environment</a:t>
            </a:r>
          </a:p>
          <a:p>
            <a:r>
              <a:rPr lang="en-GB" dirty="0"/>
              <a:t>Volunteers offer a unique perspective to your work</a:t>
            </a:r>
          </a:p>
          <a:p>
            <a:r>
              <a:rPr lang="en-GB" dirty="0"/>
              <a:t>Contribute to diversity and add a wealth of knowledge and skills</a:t>
            </a:r>
          </a:p>
          <a:p>
            <a:r>
              <a:rPr lang="en-GB" dirty="0"/>
              <a:t>Positive impact for your community &amp; beneficiaries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53172-DB0D-5139-FB56-995BA0E25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40" y="365125"/>
            <a:ext cx="4590686" cy="78035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7ECE53-07FD-4F70-563C-FA3B4EB32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18"/>
    </mc:Choice>
    <mc:Fallback xmlns="">
      <p:transition spd="slow" advTm="29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E8C2-196E-50C8-A7FC-F07E0D56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Time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A333-9D4D-68B5-EE46-2CDA5C9D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Volunteers give up their time for no financial compensation       (other than out of pocket expenses) – but volunteers are not free and require an investment of your time and resources.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Equation for Success</a:t>
            </a:r>
            <a:r>
              <a:rPr lang="en-GB" dirty="0"/>
              <a:t>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    </a:t>
            </a:r>
            <a:r>
              <a:rPr lang="en-GB" sz="2400" u="sng" dirty="0"/>
              <a:t>Appreciated + Supported + Integrated + Valued  </a:t>
            </a:r>
            <a:r>
              <a:rPr lang="en-GB" sz="2400" dirty="0"/>
              <a:t>= Maximum Support           	 			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53172-DB0D-5139-FB56-995BA0E25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40" y="481503"/>
            <a:ext cx="4590686" cy="780356"/>
          </a:xfrm>
          <a:prstGeom prst="rect">
            <a:avLst/>
          </a:prstGeom>
        </p:spPr>
      </p:pic>
      <p:pic>
        <p:nvPicPr>
          <p:cNvPr id="6" name="N3">
            <a:hlinkClick r:id="" action="ppaction://media"/>
            <a:extLst>
              <a:ext uri="{FF2B5EF4-FFF2-40B4-BE49-F238E27FC236}">
                <a16:creationId xmlns:a16="http://schemas.microsoft.com/office/drawing/2014/main" id="{2692EE1C-6749-3D1E-75F8-F435BDD8E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73"/>
    </mc:Choice>
    <mc:Fallback xmlns="">
      <p:transition spd="slow" advTm="28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E8C2-196E-50C8-A7FC-F07E0D56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A333-9D4D-68B5-EE46-2CDA5C9D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Volunteers are not paid staff and do not have employment contracts: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Agreement not contract</a:t>
            </a:r>
          </a:p>
          <a:p>
            <a:r>
              <a:rPr lang="en-GB" dirty="0"/>
              <a:t>Beware any unintended contractual obligations</a:t>
            </a:r>
          </a:p>
          <a:p>
            <a:r>
              <a:rPr lang="en-GB" dirty="0"/>
              <a:t>You have a duty of care to volunteers in the workplace</a:t>
            </a:r>
          </a:p>
          <a:p>
            <a:r>
              <a:rPr lang="en-GB" dirty="0"/>
              <a:t>Treat volunteers with respect and care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53172-DB0D-5139-FB56-995BA0E25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40" y="481503"/>
            <a:ext cx="4590686" cy="780356"/>
          </a:xfrm>
          <a:prstGeom prst="rect">
            <a:avLst/>
          </a:prstGeom>
        </p:spPr>
      </p:pic>
      <p:pic>
        <p:nvPicPr>
          <p:cNvPr id="5" name="N4">
            <a:hlinkClick r:id="" action="ppaction://media"/>
            <a:extLst>
              <a:ext uri="{FF2B5EF4-FFF2-40B4-BE49-F238E27FC236}">
                <a16:creationId xmlns:a16="http://schemas.microsoft.com/office/drawing/2014/main" id="{9EFB6EB1-1886-2872-C439-0375615DF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4"/>
    </mc:Choice>
    <mc:Fallback xmlns="">
      <p:transition spd="slow" advTm="36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E8C2-196E-50C8-A7FC-F07E0D56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A333-9D4D-68B5-EE46-2CDA5C9D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Once you have recruited your volunteers, retaining them is important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Support &amp; Supervision</a:t>
            </a:r>
          </a:p>
          <a:p>
            <a:r>
              <a:rPr lang="en-GB" sz="2400" dirty="0"/>
              <a:t>Know their motivations</a:t>
            </a:r>
          </a:p>
          <a:p>
            <a:r>
              <a:rPr lang="en-GB" sz="2400" dirty="0"/>
              <a:t>Communication</a:t>
            </a:r>
          </a:p>
          <a:p>
            <a:r>
              <a:rPr lang="en-GB" sz="2400" dirty="0"/>
              <a:t>Planning for key moments</a:t>
            </a:r>
          </a:p>
          <a:p>
            <a:r>
              <a:rPr lang="en-GB" sz="2400" dirty="0"/>
              <a:t>Staff/Volunteer integration</a:t>
            </a:r>
          </a:p>
          <a:p>
            <a:r>
              <a:rPr lang="en-GB" sz="2400" dirty="0"/>
              <a:t>Meetings/Newsletter</a:t>
            </a:r>
          </a:p>
          <a:p>
            <a:r>
              <a:rPr lang="en-GB" sz="2400" dirty="0"/>
              <a:t>Sharing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53172-DB0D-5139-FB56-995BA0E25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40" y="481503"/>
            <a:ext cx="4590686" cy="780356"/>
          </a:xfrm>
          <a:prstGeom prst="rect">
            <a:avLst/>
          </a:prstGeom>
        </p:spPr>
      </p:pic>
      <p:pic>
        <p:nvPicPr>
          <p:cNvPr id="5" name="N5">
            <a:hlinkClick r:id="" action="ppaction://media"/>
            <a:extLst>
              <a:ext uri="{FF2B5EF4-FFF2-40B4-BE49-F238E27FC236}">
                <a16:creationId xmlns:a16="http://schemas.microsoft.com/office/drawing/2014/main" id="{E00A3385-0A58-1CEC-108A-30F877276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910"/>
    </mc:Choice>
    <mc:Fallback xmlns="">
      <p:transition spd="slow" advTm="183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E8C2-196E-50C8-A7FC-F07E0D56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A333-9D4D-68B5-EE46-2CDA5C9D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Commitment to supporting and retaining volunteers</a:t>
            </a:r>
          </a:p>
          <a:p>
            <a:r>
              <a:rPr lang="en-GB" dirty="0"/>
              <a:t>Understand volunteer motivations</a:t>
            </a:r>
          </a:p>
          <a:p>
            <a:r>
              <a:rPr lang="en-GB" dirty="0"/>
              <a:t>Structured support system</a:t>
            </a:r>
          </a:p>
          <a:p>
            <a:r>
              <a:rPr lang="en-GB" dirty="0"/>
              <a:t>Foster an inclusive environment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To find out more about NAVSM or to join as a member please visit our website </a:t>
            </a:r>
            <a:r>
              <a:rPr lang="en-GB" dirty="0">
                <a:hlinkClick r:id="rId4"/>
              </a:rPr>
              <a:t>www.NAVSM.co.uk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53172-DB0D-5139-FB56-995BA0E2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240" y="481503"/>
            <a:ext cx="4590686" cy="78035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3FB511-6183-D7E2-20E0-F0D69F28D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64"/>
    </mc:Choice>
    <mc:Fallback xmlns="">
      <p:transition spd="slow" advTm="40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2a7c04-fb03-48ea-b890-2658bc08cf41" xsi:nil="true"/>
    <lcf76f155ced4ddcb4097134ff3c332f xmlns="ad68648e-a55c-46c4-a2b7-bb3bf06d32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910E14901A95428A7663F994861C72" ma:contentTypeVersion="12" ma:contentTypeDescription="Create a new document." ma:contentTypeScope="" ma:versionID="0c476b573d54f4f95e378a706b3ded4f">
  <xsd:schema xmlns:xsd="http://www.w3.org/2001/XMLSchema" xmlns:xs="http://www.w3.org/2001/XMLSchema" xmlns:p="http://schemas.microsoft.com/office/2006/metadata/properties" xmlns:ns2="ad68648e-a55c-46c4-a2b7-bb3bf06d322f" xmlns:ns3="a42a7c04-fb03-48ea-b890-2658bc08cf41" targetNamespace="http://schemas.microsoft.com/office/2006/metadata/properties" ma:root="true" ma:fieldsID="ae06f0f533165b9abc20d93fcd5e8593" ns2:_="" ns3:_="">
    <xsd:import namespace="ad68648e-a55c-46c4-a2b7-bb3bf06d322f"/>
    <xsd:import namespace="a42a7c04-fb03-48ea-b890-2658bc08c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8648e-a55c-46c4-a2b7-bb3bf06d32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d221cea-e6ef-4129-82b0-ea06637ed6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a7c04-fb03-48ea-b890-2658bc08cf4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5cc4f0-45f8-44b8-b7f1-2a12f000a974}" ma:internalName="TaxCatchAll" ma:showField="CatchAllData" ma:web="a42a7c04-fb03-48ea-b890-2658bc08c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32F4BC-AD86-4F45-8BB3-D882A0052F8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a1c977-7289-4287-8d3d-feb186ebb0fa"/>
    <ds:schemaRef ds:uri="ee55d340-7066-4305-8b1f-4d1b61fb08eb"/>
  </ds:schemaRefs>
</ds:datastoreItem>
</file>

<file path=customXml/itemProps2.xml><?xml version="1.0" encoding="utf-8"?>
<ds:datastoreItem xmlns:ds="http://schemas.openxmlformats.org/officeDocument/2006/customXml" ds:itemID="{AAA7B500-DD40-4D3C-A5ED-4975DDC60C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F58F1-8808-41D5-AA58-5A5E91452084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281</Words>
  <Application>Microsoft Office PowerPoint</Application>
  <PresentationFormat>Widescreen</PresentationFormat>
  <Paragraphs>56</Paragraphs>
  <Slides>7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Volunteer Management Essentials</vt:lpstr>
      <vt:lpstr>NAVSM</vt:lpstr>
      <vt:lpstr>Environment </vt:lpstr>
      <vt:lpstr> Time Investment</vt:lpstr>
      <vt:lpstr> Status</vt:lpstr>
      <vt:lpstr>Retention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Management Essentials</dc:title>
  <dc:creator>Barry Pridmore</dc:creator>
  <cp:lastModifiedBy>Alderson, Jules (NHS NORFOLK AND WAVENEY ICB - 26A)</cp:lastModifiedBy>
  <cp:revision>5</cp:revision>
  <dcterms:created xsi:type="dcterms:W3CDTF">2024-10-31T10:58:52Z</dcterms:created>
  <dcterms:modified xsi:type="dcterms:W3CDTF">2025-03-07T11:37:30Z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0x01010020910E14901A95428A7663F994861C72</vt:lpwstr>
  </property>
  <property fmtid="{D5CDD505-2E9C-101B-9397-08002B2CF9AE}" pid="3" name="MediaServiceImageTags">
    <vt:lpwstr/>
  </property>
</Properties>
</file>